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6" r:id="rId8"/>
    <p:sldId id="267" r:id="rId9"/>
    <p:sldId id="263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37EAD-51EC-4A08-8D9F-F844C91E2B78}" type="doc">
      <dgm:prSet loTypeId="urn:microsoft.com/office/officeart/2005/8/layout/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385FB43-6C25-496B-97A7-655BA6E5B141}">
      <dgm:prSet/>
      <dgm:spPr/>
      <dgm:t>
        <a:bodyPr/>
        <a:lstStyle/>
        <a:p>
          <a:r>
            <a:rPr lang="ru-RU" dirty="0" smtClean="0"/>
            <a:t>Профессиональный стандарт - это характеристика квалификации, которая необходима работнику для выполнения определенного вида профессиональной деятельности, в том числе для выполнения определенной трудовой функции (ч. 2 ст. 195.1 </a:t>
          </a:r>
          <a:r>
            <a:rPr lang="ru-RU" dirty="0" err="1" smtClean="0"/>
            <a:t>ТК</a:t>
          </a:r>
          <a:r>
            <a:rPr lang="ru-RU" dirty="0" smtClean="0"/>
            <a:t> РФ).</a:t>
          </a:r>
          <a:endParaRPr lang="ru-RU" dirty="0"/>
        </a:p>
      </dgm:t>
    </dgm:pt>
    <dgm:pt modelId="{F1A3837B-4F2B-4AFC-A948-9DF85BFBD5E2}" type="parTrans" cxnId="{96229966-C2FB-4056-8728-A0E073B5ADAA}">
      <dgm:prSet/>
      <dgm:spPr/>
      <dgm:t>
        <a:bodyPr/>
        <a:lstStyle/>
        <a:p>
          <a:endParaRPr lang="ru-RU"/>
        </a:p>
      </dgm:t>
    </dgm:pt>
    <dgm:pt modelId="{72BF1B44-D94C-4B1C-AE7B-3F64C902B2DD}" type="sibTrans" cxnId="{96229966-C2FB-4056-8728-A0E073B5ADAA}">
      <dgm:prSet/>
      <dgm:spPr/>
      <dgm:t>
        <a:bodyPr/>
        <a:lstStyle/>
        <a:p>
          <a:endParaRPr lang="ru-RU"/>
        </a:p>
      </dgm:t>
    </dgm:pt>
    <dgm:pt modelId="{2A2C00DE-2372-455A-B1C8-2CEBE4C0BE00}" type="pres">
      <dgm:prSet presAssocID="{E5E37EAD-51EC-4A08-8D9F-F844C91E2B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B2BA8D-FB65-4E53-AE72-6AB0CADD9BFD}" type="pres">
      <dgm:prSet presAssocID="{2385FB43-6C25-496B-97A7-655BA6E5B14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18A3B7-28EB-4EFD-B40D-F2CB52CFA20D}" type="presOf" srcId="{E5E37EAD-51EC-4A08-8D9F-F844C91E2B78}" destId="{2A2C00DE-2372-455A-B1C8-2CEBE4C0BE00}" srcOrd="0" destOrd="0" presId="urn:microsoft.com/office/officeart/2005/8/layout/process5"/>
    <dgm:cxn modelId="{96229966-C2FB-4056-8728-A0E073B5ADAA}" srcId="{E5E37EAD-51EC-4A08-8D9F-F844C91E2B78}" destId="{2385FB43-6C25-496B-97A7-655BA6E5B141}" srcOrd="0" destOrd="0" parTransId="{F1A3837B-4F2B-4AFC-A948-9DF85BFBD5E2}" sibTransId="{72BF1B44-D94C-4B1C-AE7B-3F64C902B2DD}"/>
    <dgm:cxn modelId="{B044F464-4AAD-44C0-959B-511681E222F4}" type="presOf" srcId="{2385FB43-6C25-496B-97A7-655BA6E5B141}" destId="{34B2BA8D-FB65-4E53-AE72-6AB0CADD9BFD}" srcOrd="0" destOrd="0" presId="urn:microsoft.com/office/officeart/2005/8/layout/process5"/>
    <dgm:cxn modelId="{050714A5-5971-451E-A009-7F6068BCF02E}" type="presParOf" srcId="{2A2C00DE-2372-455A-B1C8-2CEBE4C0BE00}" destId="{34B2BA8D-FB65-4E53-AE72-6AB0CADD9BFD}" srcOrd="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F82B-FC86-4513-8FA7-8DE27AB1693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E6B0-FF44-495A-BFC7-5253DD1C7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285993"/>
            <a:ext cx="8786842" cy="13573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ПРОФЕССИОНАЛЬНЫЕ СТАНДАРТЫ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572008"/>
            <a:ext cx="8429684" cy="92869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Заведующий правовой инспекцией труда – Михайлов Павел Владимирович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7158" y="500042"/>
            <a:ext cx="85011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Профсоюз работников народного образования и науки Российской Федерации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ТЕРРИТОРИАЛЬНАЯ  ОРГАНИЗАЦИЯ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САНКТ-ПЕТЕРБУРГА И ЛЕНИНГРАДСКОЙ ОБЛАСТИ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71504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СПИСОК</a:t>
            </a:r>
            <a:br>
              <a:rPr lang="ru-RU" sz="2400" dirty="0" smtClean="0"/>
            </a:br>
            <a:r>
              <a:rPr lang="ru-RU" sz="2400" dirty="0" smtClean="0"/>
              <a:t>профессиональных стандартов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85795"/>
          <a:ext cx="8572560" cy="56946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818"/>
                <a:gridCol w="5000660"/>
                <a:gridCol w="2786082"/>
              </a:tblGrid>
              <a:tr h="545782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Код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r>
                        <a:rPr lang="ru-RU" sz="1600" dirty="0" err="1" smtClean="0"/>
                        <a:t>тандарт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Нормативный правовой акт</a:t>
                      </a:r>
                    </a:p>
                  </a:txBody>
                  <a:tcPr/>
                </a:tc>
              </a:tr>
              <a:tr h="804085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01.001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Педагог (педагогическая деятельность в сфере дошкольного, начального общего, основного общего, среднего общего образования) (воспитатель, учитель)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Приказ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Минтруда России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544н от 18 октября 2013 г.</a:t>
                      </a:r>
                    </a:p>
                  </a:txBody>
                  <a:tcPr/>
                </a:tc>
              </a:tr>
              <a:tr h="565837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01.002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Педагог-психолог (психолог в сфере образования)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Приказ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Минтруда России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514н от 24 июля 2015 г.</a:t>
                      </a:r>
                    </a:p>
                  </a:txBody>
                  <a:tcPr/>
                </a:tc>
              </a:tr>
              <a:tr h="775583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01.003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Педагог дополнительного образования детей и взрослых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Приказ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Минтруда России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613н от 8 сентября 2015 г.</a:t>
                      </a:r>
                    </a:p>
                  </a:txBody>
                  <a:tcPr/>
                </a:tc>
              </a:tr>
              <a:tr h="804085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01.004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Педагог профессионального обучения, профессионального образования и дополнительного профессионального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Приказ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Минтруда России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608н от 8 сентября 2015 г.</a:t>
                      </a:r>
                    </a:p>
                  </a:txBody>
                  <a:tcPr/>
                </a:tc>
              </a:tr>
              <a:tr h="599679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01.005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Специалист в области воспитания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Приказ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Минтруда России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10н от 10 января 2017 г.</a:t>
                      </a:r>
                    </a:p>
                  </a:txBody>
                  <a:tcPr/>
                </a:tc>
              </a:tr>
              <a:tr h="772967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08.002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Бухгалтер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Приказ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Минтруда России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1061н от 22 декабря 2014 г.</a:t>
                      </a:r>
                    </a:p>
                  </a:txBody>
                  <a:tcPr/>
                </a:tc>
              </a:tr>
              <a:tr h="775583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08.026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Специалист в сфере закупок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</a:rPr>
                        <a:t>Приказ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Минтруда России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625н от 10 сентября 2015 г.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ПОЗИЦИИ МИНТРУДА О ПРИМЕНЕНИИ </a:t>
            </a:r>
            <a:r>
              <a:rPr lang="ru-RU" sz="3200" dirty="0" err="1" smtClean="0"/>
              <a:t>ПРОФСТАНДАРТОВ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marL="0" indent="0" algn="just"/>
            <a:r>
              <a:rPr lang="ru-RU" dirty="0" smtClean="0"/>
              <a:t> </a:t>
            </a:r>
            <a:r>
              <a:rPr lang="ru-RU" i="1" dirty="0" smtClean="0"/>
              <a:t>Что применять </a:t>
            </a:r>
            <a:r>
              <a:rPr lang="ru-RU" i="1" dirty="0" err="1" smtClean="0"/>
              <a:t>профстандарт</a:t>
            </a:r>
            <a:r>
              <a:rPr lang="ru-RU" i="1" dirty="0" smtClean="0"/>
              <a:t> или </a:t>
            </a:r>
            <a:r>
              <a:rPr lang="ru-RU" i="1" dirty="0" err="1" smtClean="0"/>
              <a:t>ЕТКС</a:t>
            </a:r>
            <a:r>
              <a:rPr lang="ru-RU" i="1" dirty="0" smtClean="0"/>
              <a:t> (</a:t>
            </a:r>
            <a:r>
              <a:rPr lang="ru-RU" i="1" dirty="0" err="1" smtClean="0"/>
              <a:t>ЕКС</a:t>
            </a:r>
            <a:r>
              <a:rPr lang="ru-RU" i="1" dirty="0" smtClean="0"/>
              <a:t>)?</a:t>
            </a:r>
          </a:p>
          <a:p>
            <a:pPr marL="0" indent="0" algn="just">
              <a:buNone/>
            </a:pPr>
            <a:r>
              <a:rPr lang="ru-RU" b="1" dirty="0" smtClean="0"/>
              <a:t>Письмо </a:t>
            </a:r>
            <a:r>
              <a:rPr lang="ru-RU" b="1" dirty="0" smtClean="0"/>
              <a:t>от 06.07.2016 </a:t>
            </a:r>
            <a:r>
              <a:rPr lang="ru-RU" b="1" dirty="0" err="1" smtClean="0"/>
              <a:t>N</a:t>
            </a:r>
            <a:r>
              <a:rPr lang="ru-RU" b="1" dirty="0" smtClean="0"/>
              <a:t> </a:t>
            </a:r>
            <a:r>
              <a:rPr lang="ru-RU" b="1" dirty="0" smtClean="0"/>
              <a:t>14-2/ООГ-6465</a:t>
            </a:r>
            <a:r>
              <a:rPr lang="ru-RU" dirty="0" smtClean="0"/>
              <a:t> - </a:t>
            </a:r>
            <a:r>
              <a:rPr lang="ru-RU" dirty="0" smtClean="0"/>
              <a:t>если наименования должностей (профессий, специальностей) содержатся и в квалификационных справочниках, и в профессиональных стандартах, то работодатель вправе самостоятельно выбрать, какой нормативный правовой акт применять, за исключением случаев, предусмотренных федеральными законами и иными нормативными правовыми актами </a:t>
            </a:r>
            <a:r>
              <a:rPr lang="ru-RU" dirty="0" smtClean="0"/>
              <a:t>РФ;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i="1" dirty="0" smtClean="0"/>
              <a:t>Можно ли уволить работника в связи с вступлением </a:t>
            </a:r>
            <a:r>
              <a:rPr lang="ru-RU" i="1" dirty="0" err="1" smtClean="0"/>
              <a:t>профстандарта</a:t>
            </a:r>
            <a:r>
              <a:rPr lang="ru-RU" i="1" dirty="0" smtClean="0"/>
              <a:t> в силу?</a:t>
            </a:r>
          </a:p>
          <a:p>
            <a:pPr marL="0" indent="0" algn="just">
              <a:buNone/>
            </a:pPr>
            <a:r>
              <a:rPr lang="ru-RU" b="1" dirty="0" smtClean="0"/>
              <a:t>Письмо </a:t>
            </a:r>
            <a:r>
              <a:rPr lang="ru-RU" b="1" dirty="0" smtClean="0"/>
              <a:t>от 04.04.2016 </a:t>
            </a:r>
            <a:r>
              <a:rPr lang="ru-RU" b="1" dirty="0" err="1" smtClean="0"/>
              <a:t>N</a:t>
            </a:r>
            <a:r>
              <a:rPr lang="ru-RU" b="1" dirty="0" smtClean="0"/>
              <a:t> </a:t>
            </a:r>
            <a:r>
              <a:rPr lang="ru-RU" b="1" dirty="0" smtClean="0"/>
              <a:t>14-0/10/В-2253 - </a:t>
            </a:r>
            <a:r>
              <a:rPr lang="ru-RU" dirty="0" smtClean="0"/>
              <a:t>вступление в силу профессиональных стандартов не является основанием для увольнения работников, а также автоматического изменения их обязанностей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РЕЕСТР </a:t>
            </a:r>
            <a:r>
              <a:rPr lang="ru-RU" dirty="0" err="1" smtClean="0"/>
              <a:t>ПРОФСТАНДАРТОВ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64399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429684" cy="928694"/>
          </a:xfrm>
        </p:spPr>
        <p:txBody>
          <a:bodyPr/>
          <a:lstStyle/>
          <a:p>
            <a:pPr algn="ctr"/>
            <a:r>
              <a:rPr lang="ru-RU" dirty="0" smtClean="0"/>
              <a:t>определение</a:t>
            </a:r>
            <a:endParaRPr lang="ru-RU" sz="1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572529" cy="5572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5715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ОБЯЗАТЕЛЬНОСТЬ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0007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i="1" dirty="0"/>
              <a:t>Федеральный закон от 29 декабря 2012 г. </a:t>
            </a:r>
            <a:r>
              <a:rPr lang="ru-RU" sz="1400" i="1" dirty="0" err="1"/>
              <a:t>N</a:t>
            </a:r>
            <a:r>
              <a:rPr lang="ru-RU" sz="1400" i="1" dirty="0"/>
              <a:t> 273-ФЗ "Об образовании в Российской </a:t>
            </a:r>
            <a:r>
              <a:rPr lang="ru-RU" sz="1400" i="1" dirty="0" smtClean="0"/>
              <a:t>Федерации»:</a:t>
            </a:r>
          </a:p>
          <a:p>
            <a:pPr marL="0" indent="0" algn="ctr">
              <a:buNone/>
            </a:pPr>
            <a:r>
              <a:rPr lang="ru-RU" sz="1400" i="1" dirty="0" smtClean="0"/>
              <a:t>«П. 1</a:t>
            </a:r>
            <a:r>
              <a:rPr lang="ru-RU" sz="1400" i="1" dirty="0"/>
              <a:t>. </a:t>
            </a:r>
            <a:r>
              <a:rPr lang="ru-RU" sz="1400" i="1" dirty="0" smtClean="0"/>
              <a:t>ст. 46: «Право </a:t>
            </a:r>
            <a:r>
              <a:rPr lang="ru-RU" sz="1400" i="1" dirty="0"/>
              <a:t>на занятие педагогической деятельностью имеют лица, имеющие среднее профессиональное или высшее образование и отвечающие </a:t>
            </a:r>
            <a:r>
              <a:rPr lang="ru-RU" sz="1400" b="1" i="1" dirty="0"/>
              <a:t>квалификационным требованиям, указанным в квалификационных справочниках, и (или) профессиональным </a:t>
            </a:r>
            <a:r>
              <a:rPr lang="ru-RU" sz="1400" b="1" i="1" dirty="0" smtClean="0"/>
              <a:t>стандартам»</a:t>
            </a:r>
            <a:r>
              <a:rPr lang="ru-RU" sz="1400" i="1" dirty="0" smtClean="0"/>
              <a:t>.</a:t>
            </a:r>
          </a:p>
          <a:p>
            <a:pPr marL="0" indent="0" algn="ctr">
              <a:buNone/>
            </a:pPr>
            <a:endParaRPr lang="ru-RU" sz="1400" i="1" dirty="0" smtClean="0"/>
          </a:p>
          <a:p>
            <a:pPr marL="0" indent="0" algn="ctr">
              <a:buNone/>
            </a:pPr>
            <a:r>
              <a:rPr lang="ru-RU" sz="1400" i="1" dirty="0" err="1" smtClean="0"/>
              <a:t>Абз</a:t>
            </a:r>
            <a:r>
              <a:rPr lang="ru-RU" sz="1400" i="1" dirty="0" smtClean="0"/>
              <a:t>. 3 ч. 2 ст. 57 </a:t>
            </a:r>
            <a:r>
              <a:rPr lang="ru-RU" sz="1400" i="1" dirty="0" err="1" smtClean="0"/>
              <a:t>ТК</a:t>
            </a:r>
            <a:r>
              <a:rPr lang="ru-RU" sz="1400" i="1" dirty="0" smtClean="0"/>
              <a:t> РФ: </a:t>
            </a:r>
          </a:p>
          <a:p>
            <a:pPr marL="0" indent="0" algn="ctr">
              <a:buNone/>
            </a:pPr>
            <a:r>
              <a:rPr lang="ru-RU" sz="1400" i="1" dirty="0" smtClean="0"/>
              <a:t>«… трудовая функция (работа по должности в соответствии со штатным расписанием, профессии, специальности с указанием квалификации; конкретный вид поручаемой работнику работы). Если в соответствии с настоящим Кодексом, иными федеральными законами с выполнением работ по определенным должностям, профессиям, специальностям связано </a:t>
            </a:r>
            <a:r>
              <a:rPr lang="ru-RU" sz="1400" b="1" i="1" dirty="0" smtClean="0"/>
              <a:t>предоставление компенсаций и льгот либо наличие ограничений,</a:t>
            </a:r>
            <a:r>
              <a:rPr lang="ru-RU" sz="1400" i="1" dirty="0" smtClean="0"/>
              <a:t> то </a:t>
            </a:r>
            <a:r>
              <a:rPr lang="ru-RU" sz="1400" b="1" i="1" dirty="0" smtClean="0"/>
              <a:t>наименование этих должностей, профессий или специальностей и квалификационные требования </a:t>
            </a:r>
            <a:r>
              <a:rPr lang="ru-RU" sz="1400" i="1" dirty="0" smtClean="0"/>
              <a:t>к ним должны </a:t>
            </a:r>
            <a:r>
              <a:rPr lang="ru-RU" sz="1400" b="1" i="1" dirty="0" smtClean="0"/>
              <a:t>соответствовать</a:t>
            </a:r>
            <a:r>
              <a:rPr lang="ru-RU" sz="1400" i="1" dirty="0" smtClean="0"/>
              <a:t> наименованиям и требованиям, указанным в </a:t>
            </a:r>
            <a:r>
              <a:rPr lang="ru-RU" sz="1400" b="1" i="1" dirty="0" smtClean="0"/>
              <a:t>квалификационных справочниках</a:t>
            </a:r>
            <a:r>
              <a:rPr lang="ru-RU" sz="1400" i="1" dirty="0" smtClean="0"/>
              <a:t>, утверждаемых в порядке, устанавливаемом Правительством Российской Федерации, или соответствующим положениям </a:t>
            </a:r>
            <a:r>
              <a:rPr lang="ru-RU" sz="1400" b="1" i="1" dirty="0" smtClean="0"/>
              <a:t>профессиональных стандартов;».</a:t>
            </a:r>
          </a:p>
          <a:p>
            <a:pPr marL="0" indent="0" algn="ctr">
              <a:buNone/>
            </a:pPr>
            <a:endParaRPr lang="ru-RU" sz="1400" i="1" dirty="0" smtClean="0"/>
          </a:p>
          <a:p>
            <a:pPr marL="0" indent="0" algn="ctr">
              <a:buNone/>
            </a:pPr>
            <a:r>
              <a:rPr lang="ru-RU" sz="1400" i="1" dirty="0" smtClean="0"/>
              <a:t>П. 1 Постановления </a:t>
            </a:r>
            <a:r>
              <a:rPr lang="ru-RU" sz="1400" i="1" dirty="0"/>
              <a:t>Правительства РФ от 27 июня 2016 г. </a:t>
            </a:r>
            <a:r>
              <a:rPr lang="ru-RU" sz="1400" i="1" dirty="0" err="1"/>
              <a:t>N</a:t>
            </a:r>
            <a:r>
              <a:rPr lang="ru-RU" sz="1400" i="1" dirty="0"/>
              <a:t> </a:t>
            </a:r>
            <a:r>
              <a:rPr lang="ru-RU" sz="1400" i="1" dirty="0" smtClean="0"/>
              <a:t>584: </a:t>
            </a:r>
          </a:p>
          <a:p>
            <a:pPr marL="0" indent="0" algn="ctr">
              <a:buNone/>
            </a:pPr>
            <a:r>
              <a:rPr lang="ru-RU" sz="1400" i="1" dirty="0" smtClean="0"/>
              <a:t>«1. </a:t>
            </a:r>
            <a:r>
              <a:rPr lang="ru-RU" sz="1400" b="1" i="1" dirty="0" smtClean="0"/>
              <a:t>Профессиональные</a:t>
            </a:r>
            <a:r>
              <a:rPr lang="ru-RU" sz="1400" b="1" i="1" dirty="0"/>
              <a:t> стандарты в части требований к квалификации, необходимой работнику для выполнения определенной трудовой функции,</a:t>
            </a:r>
            <a:r>
              <a:rPr lang="ru-RU" sz="1400" i="1" dirty="0"/>
              <a:t> установленных Трудовым кодексом Российской Федерации, другими </a:t>
            </a:r>
            <a:r>
              <a:rPr lang="ru-RU" sz="1400" b="1" i="1" dirty="0"/>
              <a:t>федеральными законами</a:t>
            </a:r>
            <a:r>
              <a:rPr lang="ru-RU" sz="1400" i="1" dirty="0"/>
              <a:t>, актами Президента Российской Федерации, Правительства Российской Федерации и федеральных органов исполнительной власти, </a:t>
            </a:r>
            <a:r>
              <a:rPr lang="ru-RU" sz="1400" b="1" i="1" dirty="0"/>
              <a:t>применяются </a:t>
            </a:r>
            <a:r>
              <a:rPr lang="ru-RU" sz="1400" i="1" dirty="0"/>
              <a:t>государственными внебюджетными фондами Российской Федерации, </a:t>
            </a:r>
            <a:r>
              <a:rPr lang="ru-RU" sz="1400" b="1" i="1" dirty="0"/>
              <a:t>государственными или муниципальными учреждениями, </a:t>
            </a:r>
            <a:r>
              <a:rPr lang="ru-RU" sz="1400" i="1" dirty="0"/>
              <a:t>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</a:t>
            </a:r>
            <a:r>
              <a:rPr lang="ru-RU" sz="1400" i="1" dirty="0" smtClean="0"/>
              <a:t>государственной </a:t>
            </a:r>
            <a:r>
              <a:rPr lang="ru-RU" sz="1400" i="1" dirty="0"/>
              <a:t>собственности или муниципальной </a:t>
            </a:r>
            <a:r>
              <a:rPr lang="ru-RU" sz="1400" i="1" dirty="0" smtClean="0"/>
              <a:t>собственности».</a:t>
            </a:r>
            <a:endParaRPr lang="ru-RU" sz="1400" b="1" i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86874" cy="3571900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dirty="0" smtClean="0"/>
              <a:t>Профессиональные стандарты </a:t>
            </a:r>
            <a:r>
              <a:rPr lang="ru-RU" dirty="0" smtClean="0"/>
              <a:t>должны быть введены </a:t>
            </a:r>
            <a:r>
              <a:rPr lang="ru-RU" dirty="0" smtClean="0"/>
              <a:t>поэтапно до </a:t>
            </a:r>
            <a:r>
              <a:rPr lang="ru-RU" dirty="0" smtClean="0"/>
              <a:t>1 января 2020 </a:t>
            </a:r>
            <a:r>
              <a:rPr lang="ru-RU" dirty="0" smtClean="0"/>
              <a:t>года, на </a:t>
            </a:r>
            <a:r>
              <a:rPr lang="ru-RU" dirty="0" smtClean="0"/>
              <a:t>основе планов, </a:t>
            </a:r>
            <a:r>
              <a:rPr lang="ru-RU" dirty="0"/>
              <a:t>разработанных и утвержденных работодателями с учетом мотивированного мнения первичных профсоюзных организаций, п. 1 Постановления Правительства РФ от 27.06.2016 </a:t>
            </a:r>
            <a:r>
              <a:rPr lang="ru-RU" dirty="0" err="1"/>
              <a:t>N</a:t>
            </a:r>
            <a:r>
              <a:rPr lang="ru-RU" dirty="0"/>
              <a:t> </a:t>
            </a:r>
            <a:r>
              <a:rPr lang="ru-RU" dirty="0" smtClean="0"/>
              <a:t>584.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71504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92935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800" dirty="0"/>
              <a:t> </a:t>
            </a:r>
          </a:p>
          <a:p>
            <a:pPr algn="ctr">
              <a:buNone/>
            </a:pPr>
            <a:r>
              <a:rPr lang="ru-RU" sz="4300" dirty="0" smtClean="0"/>
              <a:t>ПРИКАЗ № </a:t>
            </a:r>
            <a:endParaRPr lang="ru-RU" sz="4300" dirty="0"/>
          </a:p>
          <a:p>
            <a:pPr algn="ctr">
              <a:buNone/>
            </a:pPr>
            <a:r>
              <a:rPr lang="ru-RU" sz="4300" dirty="0"/>
              <a:t> </a:t>
            </a:r>
            <a:r>
              <a:rPr lang="ru-RU" sz="4300" dirty="0" smtClean="0"/>
              <a:t>«___»  </a:t>
            </a:r>
            <a:r>
              <a:rPr lang="ru-RU" sz="4300" dirty="0"/>
              <a:t>2017 года				</a:t>
            </a:r>
            <a:r>
              <a:rPr lang="ru-RU" sz="4300" dirty="0" smtClean="0"/>
              <a:t>	               </a:t>
            </a:r>
            <a:r>
              <a:rPr lang="ru-RU" sz="4300" dirty="0"/>
              <a:t>Санкт-Петербург</a:t>
            </a:r>
          </a:p>
          <a:p>
            <a:pPr>
              <a:buNone/>
            </a:pPr>
            <a:r>
              <a:rPr lang="ru-RU" sz="3800" dirty="0"/>
              <a:t>						</a:t>
            </a:r>
          </a:p>
          <a:p>
            <a:pPr marL="76200" indent="15875">
              <a:buNone/>
              <a:tabLst>
                <a:tab pos="174625" algn="l"/>
              </a:tabLst>
            </a:pPr>
            <a:r>
              <a:rPr lang="ru-RU" sz="8000" dirty="0" smtClean="0"/>
              <a:t>О </a:t>
            </a:r>
            <a:r>
              <a:rPr lang="ru-RU" sz="8000" dirty="0"/>
              <a:t>утверждении Плана по внедрению профессиональных стандартов</a:t>
            </a:r>
          </a:p>
          <a:p>
            <a:pPr>
              <a:buNone/>
            </a:pPr>
            <a:r>
              <a:rPr lang="ru-RU" sz="8000" dirty="0"/>
              <a:t> </a:t>
            </a:r>
            <a:endParaRPr lang="ru-RU" sz="8000" dirty="0" smtClean="0"/>
          </a:p>
          <a:p>
            <a:pPr marL="0" indent="174625" algn="just">
              <a:buNone/>
            </a:pPr>
            <a:r>
              <a:rPr lang="ru-RU" sz="8000" dirty="0" smtClean="0"/>
              <a:t>В соответствии с Федеральным законом от 02.05.2015 </a:t>
            </a:r>
            <a:r>
              <a:rPr lang="ru-RU" sz="8000" dirty="0" err="1" smtClean="0"/>
              <a:t>N</a:t>
            </a:r>
            <a:r>
              <a:rPr lang="ru-RU" sz="8000" dirty="0" smtClean="0"/>
              <a:t> 122-ФЗ "О внесении изменений в Трудовой кодекс Российской Федерации и ст. 11 и 73 Федерального закона "Об образовании в Российской Федерации", Постановлением Правительства РФ от 27.06.2016 </a:t>
            </a:r>
            <a:r>
              <a:rPr lang="ru-RU" sz="8000" dirty="0" err="1" smtClean="0"/>
              <a:t>N</a:t>
            </a:r>
            <a:r>
              <a:rPr lang="ru-RU" sz="8000" dirty="0" smtClean="0"/>
              <a:t> 584 "Об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собственности" утверждаю: </a:t>
            </a:r>
          </a:p>
          <a:p>
            <a:pPr marL="0" lvl="0" indent="174625">
              <a:buNone/>
            </a:pPr>
            <a:r>
              <a:rPr lang="ru-RU" sz="8000" dirty="0" smtClean="0"/>
              <a:t>1. Состав </a:t>
            </a:r>
            <a:r>
              <a:rPr lang="ru-RU" sz="8000" dirty="0"/>
              <a:t>Комиссии внедрению профессиональных стандартов, состоящей из:</a:t>
            </a:r>
          </a:p>
          <a:p>
            <a:pPr marL="0" lvl="1" indent="174625"/>
            <a:r>
              <a:rPr lang="ru-RU" sz="8000" dirty="0" smtClean="0"/>
              <a:t>Ф.И.О</a:t>
            </a:r>
            <a:r>
              <a:rPr lang="ru-RU" sz="8000" dirty="0"/>
              <a:t>. - должность; </a:t>
            </a:r>
            <a:endParaRPr lang="ru-RU" sz="8000" dirty="0" smtClean="0"/>
          </a:p>
          <a:p>
            <a:pPr marL="0" lvl="1" indent="174625"/>
            <a:r>
              <a:rPr lang="ru-RU" sz="8000" dirty="0" smtClean="0"/>
              <a:t>представитель первичной профсоюзной организации – по согласованию.</a:t>
            </a:r>
            <a:endParaRPr lang="ru-RU" sz="8000" dirty="0"/>
          </a:p>
          <a:p>
            <a:pPr marL="0" lvl="0" indent="174625">
              <a:buNone/>
            </a:pPr>
            <a:r>
              <a:rPr lang="ru-RU" sz="8000" dirty="0" smtClean="0"/>
              <a:t>2. План-график </a:t>
            </a:r>
            <a:r>
              <a:rPr lang="ru-RU" sz="8000" dirty="0"/>
              <a:t>внедрения профессиональных стандартов</a:t>
            </a:r>
            <a:r>
              <a:rPr lang="ru-RU" sz="8000" dirty="0" smtClean="0"/>
              <a:t>.</a:t>
            </a:r>
            <a:endParaRPr lang="ru-RU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ПЛАН ЧАСТЬ 1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857250"/>
          <a:ext cx="8786812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3"/>
                <a:gridCol w="3821933"/>
                <a:gridCol w="2196703"/>
                <a:gridCol w="219670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Учтено мотивированное мнение первичной профсоюзной организации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"___" _______2017 г.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УТВЕРЖДЕНО</a:t>
                      </a:r>
                    </a:p>
                    <a:p>
                      <a:pPr algn="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Приказом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План-график по внедрению профессиональных стандартов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Период и ожидаемые 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Примечание</a:t>
                      </a:r>
                      <a:r>
                        <a:rPr lang="ru-RU" sz="1600" baseline="0" dirty="0" smtClean="0"/>
                        <a:t> отметка об исполнении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профессиональных стандартов, планируемых к использованию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март - декабрь 2017 г.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разработка документов по определению количества и наименования профессиональных стандартов, планируемых к применению с указанием обязательных к применению.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заседание комиссии от</a:t>
                      </a:r>
                      <a:r>
                        <a:rPr lang="ru-RU" sz="1600" baseline="0" dirty="0" smtClean="0"/>
                        <a:t> «__» ____ 2016 г.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ПЛАН ЧАСТЬ 2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4780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900"/>
                <a:gridCol w="3357586"/>
                <a:gridCol w="3214710"/>
                <a:gridCol w="1114404"/>
              </a:tblGrid>
              <a:tr h="9286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мероприятия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Период и ожидаемые результаты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Примечание</a:t>
                      </a:r>
                      <a:r>
                        <a:rPr lang="ru-RU" sz="1400" baseline="0" dirty="0" smtClean="0"/>
                        <a:t> отметка об исполнении</a:t>
                      </a:r>
                      <a:endParaRPr lang="ru-RU" sz="1400" dirty="0"/>
                    </a:p>
                  </a:txBody>
                  <a:tcPr/>
                </a:tc>
              </a:tr>
              <a:tr h="162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2.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Определение профессиональных стандартов, планируемых к использованию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март - декабрь 2017 г. </a:t>
                      </a:r>
                      <a:endParaRPr lang="ru-RU" sz="11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Результат выработка документов по определению количества и наименования профессиональных стандартов, планируемых к применению с указанием обязательных к применению.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Определение профессиональных стандартов вводимых в течение 2017-2020 г.г.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2017-2020 г.г.</a:t>
                      </a: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Проведение совещаний по вопросам внедрения проф. стандартов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Ежеквартально.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Пересмотр штатного расписания с учетом проф. стандартов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Июнь - Июль </a:t>
                      </a:r>
                      <a:r>
                        <a:rPr lang="ru-RU" sz="1400" dirty="0" smtClean="0"/>
                        <a:t>2019 </a:t>
                      </a:r>
                      <a:r>
                        <a:rPr lang="ru-RU" sz="1400" dirty="0"/>
                        <a:t>года.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Разработка должностных инструкций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В течение 2018 года, в отношении вступивших в силу проф. стандартов.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ПЛАН ЧАСТЬ 3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160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6"/>
                <a:gridCol w="3614734"/>
                <a:gridCol w="2671810"/>
                <a:gridCol w="144299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мероприятия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Период и ожидаемые результаты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Примечание</a:t>
                      </a:r>
                      <a:r>
                        <a:rPr lang="ru-RU" sz="1400" baseline="0" dirty="0" smtClean="0"/>
                        <a:t> отметка об исполнении</a:t>
                      </a:r>
                      <a:endParaRPr lang="ru-RU" sz="1400" dirty="0"/>
                    </a:p>
                  </a:txBody>
                  <a:tcPr/>
                </a:tc>
              </a:tr>
              <a:tr h="2504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7.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Определение необходимости профессиональной подготовки и/или дополнительного профессионального образования работников на основе анализа квалификационных требований профессиональных стандартов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Определение численности работников, для которых необходима профессиональная подготовка и/или дополнительное профессиональное </a:t>
                      </a:r>
                      <a:r>
                        <a:rPr lang="ru-RU" sz="1400" dirty="0" smtClean="0"/>
                        <a:t>образование</a:t>
                      </a:r>
                      <a:r>
                        <a:rPr lang="ru-RU" sz="1400" baseline="0" dirty="0" smtClean="0"/>
                        <a:t> 2018-2020 г.г.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8.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Разработка и реализация плана профессиональной подготовки и/или дополнительного профессионального образования работников с учетом положений профессиональных стандартов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 2017-2020 гг. Формирование плана повышения квалификации работников, исходя из финансовых возможностей организации.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00066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ПРОТОКОЛ</a:t>
            </a:r>
          </a:p>
          <a:p>
            <a:pPr algn="ctr">
              <a:buNone/>
            </a:pPr>
            <a:r>
              <a:rPr lang="ru-RU" dirty="0" smtClean="0"/>
              <a:t>заседания комиссии по применению профессиональных стандартов</a:t>
            </a:r>
          </a:p>
          <a:p>
            <a:pPr>
              <a:buNone/>
            </a:pPr>
            <a:r>
              <a:rPr lang="ru-RU" dirty="0" smtClean="0"/>
              <a:t>Дата 							Адрес</a:t>
            </a:r>
          </a:p>
          <a:p>
            <a:pPr>
              <a:buNone/>
            </a:pPr>
            <a:r>
              <a:rPr lang="ru-RU" dirty="0" smtClean="0"/>
              <a:t>Время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Присутствует: 3 члена </a:t>
            </a:r>
            <a:r>
              <a:rPr lang="ru-RU" dirty="0" err="1" smtClean="0"/>
              <a:t>Комисии</a:t>
            </a:r>
            <a:r>
              <a:rPr lang="ru-RU" dirty="0" smtClean="0"/>
              <a:t>, из 2 назначенных и 1 </a:t>
            </a:r>
            <a:r>
              <a:rPr lang="ru-RU" dirty="0" err="1" smtClean="0"/>
              <a:t>прдставляющего</a:t>
            </a:r>
            <a:r>
              <a:rPr lang="ru-RU" dirty="0" smtClean="0"/>
              <a:t> профсоюз. Кворум имеется.</a:t>
            </a:r>
          </a:p>
          <a:p>
            <a:pPr>
              <a:buNone/>
            </a:pPr>
            <a:r>
              <a:rPr lang="ru-RU" dirty="0" smtClean="0"/>
              <a:t>ПОВЕСТКА ДНЯ: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Избрание Председателя и Секретаря Комиссии.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Определение профессиональных стандартов подлежащих применению.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Слушали: Председателя предложившего утвердить список профессиональных стандартов, в приложении.</a:t>
            </a:r>
          </a:p>
          <a:p>
            <a:pPr marL="514350" indent="-514350">
              <a:buNone/>
            </a:pPr>
            <a:r>
              <a:rPr lang="ru-RU" dirty="0" smtClean="0"/>
              <a:t>Голосовал: «ЗА» – 3, «ПРОТИВ» – 0, «ВОЗДЕРЖАЛОСЬ» – 0.</a:t>
            </a:r>
          </a:p>
          <a:p>
            <a:pPr marL="514350" indent="-514350">
              <a:buNone/>
            </a:pPr>
            <a:r>
              <a:rPr lang="ru-RU" dirty="0" smtClean="0"/>
              <a:t>Решили: утвердить Список профессиональных стандартов, в приложении.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571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ПРОФЕССИОНАЛЬНЫЕ СТАНДАРТЫ</vt:lpstr>
      <vt:lpstr>определение</vt:lpstr>
      <vt:lpstr>ОБЯЗАТЕЛЬНОСТЬ</vt:lpstr>
      <vt:lpstr>ПРИМЕНЕНИЕ</vt:lpstr>
      <vt:lpstr>Слайд 5</vt:lpstr>
      <vt:lpstr>ПЛАН ЧАСТЬ 1</vt:lpstr>
      <vt:lpstr>ПЛАН ЧАСТЬ 2</vt:lpstr>
      <vt:lpstr>ПЛАН ЧАСТЬ 3</vt:lpstr>
      <vt:lpstr>Слайд 9</vt:lpstr>
      <vt:lpstr>СПИСОК профессиональных стандартов</vt:lpstr>
      <vt:lpstr>ПОЗИЦИИ МИНТРУДА О ПРИМЕНЕНИИ ПРОФСТАНДАРТОВ</vt:lpstr>
      <vt:lpstr>РЕЕСТР ПРОФСТАНДАРТОВ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СТАНДАРТЫ</dc:title>
  <dc:creator>Начальник ПИ</dc:creator>
  <cp:lastModifiedBy>Начальник ПИ</cp:lastModifiedBy>
  <cp:revision>35</cp:revision>
  <dcterms:created xsi:type="dcterms:W3CDTF">2017-04-19T11:14:13Z</dcterms:created>
  <dcterms:modified xsi:type="dcterms:W3CDTF">2017-04-24T09:19:36Z</dcterms:modified>
</cp:coreProperties>
</file>